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4"/>
  </p:notesMasterIdLst>
  <p:sldIdLst>
    <p:sldId id="334" r:id="rId3"/>
    <p:sldId id="302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18" r:id="rId15"/>
    <p:sldId id="346" r:id="rId16"/>
    <p:sldId id="347" r:id="rId17"/>
    <p:sldId id="348" r:id="rId18"/>
    <p:sldId id="349" r:id="rId19"/>
    <p:sldId id="350" r:id="rId20"/>
    <p:sldId id="351" r:id="rId21"/>
    <p:sldId id="355" r:id="rId22"/>
    <p:sldId id="357" r:id="rId23"/>
    <p:sldId id="358" r:id="rId24"/>
    <p:sldId id="359" r:id="rId25"/>
    <p:sldId id="360" r:id="rId26"/>
    <p:sldId id="352" r:id="rId27"/>
    <p:sldId id="323" r:id="rId28"/>
    <p:sldId id="353" r:id="rId29"/>
    <p:sldId id="354" r:id="rId30"/>
    <p:sldId id="356" r:id="rId31"/>
    <p:sldId id="335" r:id="rId32"/>
    <p:sldId id="2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84"/>
    <p:restoredTop sz="94737"/>
  </p:normalViewPr>
  <p:slideViewPr>
    <p:cSldViewPr snapToGrid="0" snapToObjects="1">
      <p:cViewPr varScale="1">
        <p:scale>
          <a:sx n="109" d="100"/>
          <a:sy n="109" d="100"/>
        </p:scale>
        <p:origin x="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53808-2BED-E04A-B4A2-C3308371D86A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02049-1778-5D4A-A839-52F86A5A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8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1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492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15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492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449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movie is that picture from?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600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4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852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03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library(</a:t>
            </a:r>
            <a:r>
              <a:rPr lang="en-US" dirty="0" err="1"/>
              <a:t>tidyverse</a:t>
            </a:r>
            <a:r>
              <a:rPr lang="en-US" dirty="0"/>
              <a:t>)</a:t>
            </a:r>
          </a:p>
          <a:p>
            <a:r>
              <a:rPr lang="en-US" dirty="0"/>
              <a:t>data &lt;- </a:t>
            </a:r>
            <a:r>
              <a:rPr lang="en-US" dirty="0" err="1"/>
              <a:t>data_frame</a:t>
            </a:r>
            <a:r>
              <a:rPr lang="en-US" dirty="0"/>
              <a:t>(</a:t>
            </a:r>
          </a:p>
          <a:p>
            <a:r>
              <a:rPr lang="en-US" dirty="0"/>
              <a:t>  x = </a:t>
            </a:r>
            <a:r>
              <a:rPr lang="en-US" dirty="0" err="1"/>
              <a:t>rnorm</a:t>
            </a:r>
            <a:r>
              <a:rPr lang="en-US" dirty="0"/>
              <a:t>(100),</a:t>
            </a:r>
          </a:p>
          <a:p>
            <a:r>
              <a:rPr lang="en-US" dirty="0"/>
              <a:t>  y = x +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data %&gt;%</a:t>
            </a:r>
          </a:p>
          <a:p>
            <a:r>
              <a:rPr lang="en-US" dirty="0"/>
              <a:t>  </a:t>
            </a:r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(x, y)) +</a:t>
            </a:r>
          </a:p>
          <a:p>
            <a:r>
              <a:rPr lang="en-US" dirty="0"/>
              <a:t>    </a:t>
            </a:r>
            <a:r>
              <a:rPr lang="en-US" dirty="0" err="1"/>
              <a:t>geom_point</a:t>
            </a:r>
            <a:r>
              <a:rPr lang="en-US" dirty="0"/>
              <a:t>() +</a:t>
            </a:r>
          </a:p>
          <a:p>
            <a:r>
              <a:rPr lang="en-US" dirty="0"/>
              <a:t>    </a:t>
            </a:r>
            <a:r>
              <a:rPr lang="en-US" dirty="0" err="1"/>
              <a:t>geom_smooth</a:t>
            </a:r>
            <a:r>
              <a:rPr lang="en-US" dirty="0"/>
              <a:t>(method = "</a:t>
            </a:r>
            <a:r>
              <a:rPr lang="en-US" dirty="0" err="1"/>
              <a:t>lm</a:t>
            </a:r>
            <a:r>
              <a:rPr lang="en-US" dirty="0"/>
              <a:t>")</a:t>
            </a:r>
          </a:p>
          <a:p>
            <a:endParaRPr lang="en-US" dirty="0"/>
          </a:p>
          <a:p>
            <a:r>
              <a:rPr lang="en-US" dirty="0" err="1"/>
              <a:t>lm</a:t>
            </a:r>
            <a:r>
              <a:rPr lang="en-US" dirty="0"/>
              <a:t>(y ~ x, data = data) %&gt;%</a:t>
            </a:r>
          </a:p>
          <a:p>
            <a:r>
              <a:rPr lang="en-US"/>
              <a:t>  plot()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175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476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849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60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library(</a:t>
            </a:r>
            <a:r>
              <a:rPr lang="en-US" dirty="0" err="1"/>
              <a:t>tidyverse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set.seed</a:t>
            </a:r>
            <a:r>
              <a:rPr lang="en-US" dirty="0"/>
              <a:t>(843)</a:t>
            </a:r>
          </a:p>
          <a:p>
            <a:r>
              <a:rPr lang="en-US" dirty="0" err="1"/>
              <a:t>df</a:t>
            </a:r>
            <a:r>
              <a:rPr lang="en-US" dirty="0"/>
              <a:t> &lt;- </a:t>
            </a:r>
            <a:r>
              <a:rPr lang="en-US" dirty="0" err="1"/>
              <a:t>data_frame</a:t>
            </a:r>
            <a:r>
              <a:rPr lang="en-US" dirty="0"/>
              <a:t>(</a:t>
            </a:r>
          </a:p>
          <a:p>
            <a:r>
              <a:rPr lang="en-US" dirty="0"/>
              <a:t>  x1 = </a:t>
            </a:r>
            <a:r>
              <a:rPr lang="en-US" dirty="0" err="1"/>
              <a:t>runif</a:t>
            </a:r>
            <a:r>
              <a:rPr lang="en-US" dirty="0"/>
              <a:t>(100),</a:t>
            </a:r>
          </a:p>
          <a:p>
            <a:r>
              <a:rPr lang="en-US" dirty="0"/>
              <a:t>  x2 = </a:t>
            </a:r>
            <a:r>
              <a:rPr lang="en-US" dirty="0" err="1"/>
              <a:t>rbinom</a:t>
            </a:r>
            <a:r>
              <a:rPr lang="en-US" dirty="0"/>
              <a:t>(100, 1, .5),</a:t>
            </a:r>
          </a:p>
          <a:p>
            <a:r>
              <a:rPr lang="en-US" dirty="0"/>
              <a:t>  y = x1 + x2 + 2*x1*x2 +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%&gt;%</a:t>
            </a:r>
          </a:p>
          <a:p>
            <a:r>
              <a:rPr lang="en-US" dirty="0"/>
              <a:t>  mutate(x2_cat = factor(x2)) %&gt;%</a:t>
            </a:r>
          </a:p>
          <a:p>
            <a:r>
              <a:rPr lang="en-US" dirty="0"/>
              <a:t>  </a:t>
            </a:r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(x1, y, group = x2_cat, color = x2_cat)) +</a:t>
            </a:r>
          </a:p>
          <a:p>
            <a:r>
              <a:rPr lang="en-US" dirty="0"/>
              <a:t>    </a:t>
            </a:r>
            <a:r>
              <a:rPr lang="en-US" dirty="0" err="1"/>
              <a:t>geom_point</a:t>
            </a:r>
            <a:r>
              <a:rPr lang="en-US" dirty="0"/>
              <a:t>() +</a:t>
            </a:r>
          </a:p>
          <a:p>
            <a:r>
              <a:rPr lang="en-US" dirty="0"/>
              <a:t>    </a:t>
            </a:r>
            <a:r>
              <a:rPr lang="en-US" dirty="0" err="1"/>
              <a:t>geom_smooth</a:t>
            </a:r>
            <a:r>
              <a:rPr lang="en-US" dirty="0"/>
              <a:t>(method = "</a:t>
            </a:r>
            <a:r>
              <a:rPr lang="en-US" dirty="0" err="1"/>
              <a:t>lm</a:t>
            </a:r>
            <a:r>
              <a:rPr lang="en-US" dirty="0"/>
              <a:t>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45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16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33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855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40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088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Escalante Petrified Forest State Park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260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Terminology is not standardized which can make communicating these three issues more difficult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5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used to adjust for heteroscedasticity (page 624)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1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7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4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is how it affects all coefficients</a:t>
            </a:r>
          </a:p>
          <a:p>
            <a:r>
              <a:rPr lang="en-US" dirty="0"/>
              <a:t>Partial is how it affects a single coefficient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29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492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830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492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6A86A-7E4A-3C48-B2A1-2DF2756BB4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2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E91E9-E08C-EF48-9A3E-8C1AB1B82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718E14-5998-DC4B-B564-BC89BA19E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C50F8-2CEC-A946-86BD-85845B22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92E92-3875-104E-B9AF-45BB57B2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37721-44B5-BA43-B64F-72C9903D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73EE-783B-D74D-B923-125C2E47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4582C7-8820-1244-90B6-54EE61470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8AC95-6D84-6E44-8919-BBD4B3E2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72800-7C18-0048-AEAA-3A4F45455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9E751-6032-C449-B801-00914CFE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6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D00280-9E63-BA41-8734-7A69D6286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E0618-22CB-6748-B6A2-5143ED4A5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5724-97DF-3C4C-A21C-155201F9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FE4E8-02B3-6A47-9CCC-FA556482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98F94-C872-2044-BF94-9F91C619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34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02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58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4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95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18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14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7FA9-C713-B74A-8E8C-A18ABF9A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CE39-83C1-0846-BAA4-94008578D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A33C1-F70D-8945-93F7-7A388C781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8931-DBDC-5C40-A9EC-95552FD4C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BB271-D3E2-EA49-A7DE-F578EDBF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49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2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11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1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B38D-CF26-364D-BBE6-C2BECCCC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85482-E005-4D4F-BE51-B957E19D3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A09C-FF1E-EC43-BB5D-6933B60F5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249BE-B549-464E-944B-5752EA5B3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2C32-89E0-3E4D-9558-C76F00DC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2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C7F9B-C6DC-CE45-AC0F-FFA0430C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877B1-BEEF-0A43-A985-01F1FE674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FD970-F19B-DC48-9C5D-5057DA601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D3849-3D9A-064F-86AC-3786DE313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D4093-2998-F346-839D-311FB60E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E4481-4469-A341-B9FD-F040718D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366F7-E5B1-4A48-911C-5D4F53A2F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E9E95-37E1-954E-BD74-40918D092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FB22C-F7EF-D24F-A8A4-31DC58A5F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A4233-E8AC-3B47-8733-DCBE2A7AE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94BA5-B109-3A4B-9577-FECFD9ED3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2FE91E-016F-734F-A6BE-36B07F16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9F2C3E-37E4-3947-94EE-55BAA531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0A38C6-47FB-0847-8714-0F05CAA8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39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5ECDE-7D21-EB4D-A97E-6AC50C84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33398B-69E9-874E-83CE-767D5CED7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F8257-BF7D-F940-A0FF-D4D0A192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D3BA8-6E9C-EC48-A7B8-D0987004B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8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05AE90-93D4-D449-8369-BA2AD8A6D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8CC44-0E68-324E-A542-851188582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01F6B-0BBF-774D-BBE0-5240EDC9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2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BFCC-5D53-484C-BE2A-2FD351EF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4D33F-2323-594D-BC83-B7BDA697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E2384-87A2-FB44-974F-6897C7C87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678B2-7F1E-5B41-BF60-8EB60E89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44168-DC31-3D4F-A7CA-AAE4F9A23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D2AAA-C42E-CD49-899C-6E86C83E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07D95-A5ED-7848-B257-3ED6D3F7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9E774-07B4-9D4D-96D2-F6AA1DB78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1B7E5-566C-AE40-919A-EB494F673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2CCCF-70F7-AC42-A865-01B1A1B6C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A4A6A-D765-2949-80EE-ED96C63C2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D93DA-550A-DA47-9CAB-D4840964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6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7EF993-F6B1-D04D-BEAB-EA8FF681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715F8-4B65-9F4E-BBF0-E023C85AC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4A5B7-4255-3B4E-9FC6-BF17A975B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A75F6-8FA6-A34B-9137-5A845353C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3D67E-7D9B-E74D-A301-A7CB10CF0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9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7E79">
                <a:alpha val="90000"/>
              </a:srgbClr>
            </a:gs>
            <a:gs pos="99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DC49-C670-974F-B190-E41673B9A07F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4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stat.psu.edu/stat462/node/170/" TargetMode="External"/><Relationship Id="rId2" Type="http://schemas.openxmlformats.org/officeDocument/2006/relationships/hyperlink" Target="https://mattkmiecik.com/post-Bootstrapping-and-Permutation-Testing-Shiny-App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tanovia.com/en/lessons/transform-data-to-normal-distribution-in-r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D5D6"/>
            </a:gs>
            <a:gs pos="100000">
              <a:schemeClr val="accent6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E724-95E2-8749-B530-6B15BA064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208" y="-158689"/>
            <a:ext cx="10543505" cy="2854997"/>
          </a:xfrm>
        </p:spPr>
        <p:txBody>
          <a:bodyPr>
            <a:noAutofit/>
          </a:bodyPr>
          <a:lstStyle/>
          <a:p>
            <a:pPr algn="l"/>
            <a:r>
              <a:rPr lang="en-US" sz="115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Diagnostics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75D46-614D-1D43-AB4C-A52F2DD9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208" y="5323840"/>
            <a:ext cx="9144000" cy="1205749"/>
          </a:xfrm>
        </p:spPr>
        <p:txBody>
          <a:bodyPr>
            <a:normAutofit fontScale="77500" lnSpcReduction="20000"/>
          </a:bodyPr>
          <a:lstStyle/>
          <a:p>
            <a:pPr algn="l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Tyson S. Barrett, PhD</a:t>
            </a:r>
          </a:p>
          <a:p>
            <a:pPr algn="l"/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Updated by Carly Fox</a:t>
            </a: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641E99-4881-F44A-9897-362E11FC5A26}"/>
              </a:ext>
            </a:extLst>
          </p:cNvPr>
          <p:cNvSpPr/>
          <p:nvPr/>
        </p:nvSpPr>
        <p:spPr>
          <a:xfrm>
            <a:off x="970208" y="64316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 7610</a:t>
            </a:r>
          </a:p>
        </p:txBody>
      </p:sp>
    </p:spTree>
    <p:extLst>
      <p:ext uri="{BB962C8B-B14F-4D97-AF65-F5344CB8AC3E}">
        <p14:creationId xmlns:p14="http://schemas.microsoft.com/office/powerpoint/2010/main" val="2051148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Approaching Diagnostics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0E2BF-577B-4642-BB67-48A1E7BDF799}"/>
              </a:ext>
            </a:extLst>
          </p:cNvPr>
          <p:cNvSpPr txBox="1"/>
          <p:nvPr/>
        </p:nvSpPr>
        <p:spPr>
          <a:xfrm>
            <a:off x="838199" y="1304165"/>
            <a:ext cx="713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 statistics are estimates of different features of the observations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24513-8B92-9041-B9CB-6E2327DC3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6" b="16108"/>
          <a:stretch/>
        </p:blipFill>
        <p:spPr>
          <a:xfrm>
            <a:off x="838199" y="2211871"/>
            <a:ext cx="10514400" cy="3290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C3017C-CFC3-E345-9C31-D54FFE699B9D}"/>
              </a:ext>
            </a:extLst>
          </p:cNvPr>
          <p:cNvSpPr/>
          <p:nvPr/>
        </p:nvSpPr>
        <p:spPr>
          <a:xfrm>
            <a:off x="6343200" y="2211872"/>
            <a:ext cx="5009399" cy="3290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8F9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has a high leverage?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C0618-F7FF-0546-82CB-74123830345D}"/>
              </a:ext>
            </a:extLst>
          </p:cNvPr>
          <p:cNvSpPr txBox="1"/>
          <p:nvPr/>
        </p:nvSpPr>
        <p:spPr>
          <a:xfrm>
            <a:off x="4016286" y="1892784"/>
            <a:ext cx="194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8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Measures leverage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A695E-36EA-EB4B-B0E4-66FD93FAC665}"/>
              </a:ext>
            </a:extLst>
          </p:cNvPr>
          <p:cNvSpPr txBox="1"/>
          <p:nvPr/>
        </p:nvSpPr>
        <p:spPr>
          <a:xfrm>
            <a:off x="5063820" y="5671313"/>
            <a:ext cx="436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Measures leverage and ranges from 1/N to 1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2CD8CA-159D-B14B-BE99-010CFDDC2DDB}"/>
              </a:ext>
            </a:extLst>
          </p:cNvPr>
          <p:cNvCxnSpPr/>
          <p:nvPr/>
        </p:nvCxnSpPr>
        <p:spPr>
          <a:xfrm flipH="1" flipV="1">
            <a:off x="6012000" y="5408356"/>
            <a:ext cx="93600" cy="26239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9063A2-66E7-CC45-A671-8718C2B8C079}"/>
              </a:ext>
            </a:extLst>
          </p:cNvPr>
          <p:cNvCxnSpPr>
            <a:cxnSpLocks/>
          </p:cNvCxnSpPr>
          <p:nvPr/>
        </p:nvCxnSpPr>
        <p:spPr>
          <a:xfrm>
            <a:off x="5240286" y="2229929"/>
            <a:ext cx="160620" cy="19794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8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Approaching Diagnostics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0E2BF-577B-4642-BB67-48A1E7BDF799}"/>
              </a:ext>
            </a:extLst>
          </p:cNvPr>
          <p:cNvSpPr txBox="1"/>
          <p:nvPr/>
        </p:nvSpPr>
        <p:spPr>
          <a:xfrm>
            <a:off x="838199" y="1304165"/>
            <a:ext cx="713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 statistics are estimates of different features of the observations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24513-8B92-9041-B9CB-6E2327DC3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6" b="16108"/>
          <a:stretch/>
        </p:blipFill>
        <p:spPr>
          <a:xfrm>
            <a:off x="838199" y="2211871"/>
            <a:ext cx="10514400" cy="3290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C3017C-CFC3-E345-9C31-D54FFE699B9D}"/>
              </a:ext>
            </a:extLst>
          </p:cNvPr>
          <p:cNvSpPr/>
          <p:nvPr/>
        </p:nvSpPr>
        <p:spPr>
          <a:xfrm>
            <a:off x="8431200" y="2211871"/>
            <a:ext cx="2921399" cy="3290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8F9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has a high influence?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C0618-F7FF-0546-82CB-74123830345D}"/>
              </a:ext>
            </a:extLst>
          </p:cNvPr>
          <p:cNvSpPr txBox="1"/>
          <p:nvPr/>
        </p:nvSpPr>
        <p:spPr>
          <a:xfrm>
            <a:off x="6744549" y="1874725"/>
            <a:ext cx="202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8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Measures influence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9063A2-66E7-CC45-A671-8718C2B8C079}"/>
              </a:ext>
            </a:extLst>
          </p:cNvPr>
          <p:cNvCxnSpPr>
            <a:cxnSpLocks/>
          </p:cNvCxnSpPr>
          <p:nvPr/>
        </p:nvCxnSpPr>
        <p:spPr>
          <a:xfrm>
            <a:off x="7968549" y="2211870"/>
            <a:ext cx="160620" cy="19794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69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Assumptions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DE99-B35E-8048-B488-A63C51D9C5FD}"/>
              </a:ext>
            </a:extLst>
          </p:cNvPr>
          <p:cNvSpPr txBox="1"/>
          <p:nvPr/>
        </p:nvSpPr>
        <p:spPr>
          <a:xfrm>
            <a:off x="838199" y="2126604"/>
            <a:ext cx="6863864" cy="3231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Linear relationship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Homoscedasticity of residuals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Normally-distributed residuals with mean 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omitted variables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Independence of residuals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Variance of X &gt;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199" y="1164831"/>
            <a:ext cx="101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We’ve already talked about four basic assumptions of regression, we make explicit two implicit ones below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3F785-B8F9-6D4E-9672-7877A86037F2}"/>
              </a:ext>
            </a:extLst>
          </p:cNvPr>
          <p:cNvSpPr txBox="1"/>
          <p:nvPr/>
        </p:nvSpPr>
        <p:spPr>
          <a:xfrm>
            <a:off x="838199" y="5950699"/>
            <a:ext cx="856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there are a lot of “tests” for these assumptions but they usually have their own assumptions so we won’t discuss them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E2B026-E19A-7549-A122-37B660992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508" y="5057775"/>
            <a:ext cx="2959962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9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Assumptions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DE99-B35E-8048-B488-A63C51D9C5FD}"/>
              </a:ext>
            </a:extLst>
          </p:cNvPr>
          <p:cNvSpPr txBox="1"/>
          <p:nvPr/>
        </p:nvSpPr>
        <p:spPr>
          <a:xfrm>
            <a:off x="838199" y="2126604"/>
            <a:ext cx="6863864" cy="3231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Linear relationship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Homoscedasticity of residuals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Normally-distributed residuals with mean 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omitted variables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Independence of residuals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Variance of X &gt;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199" y="1164831"/>
            <a:ext cx="10174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145885"/>
                </a:solidFill>
              </a:rPr>
              <a:t>We’ve already talked about four basic assumptions of regression, we make explicit two implicit ones below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58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DFE02-0E08-0542-9899-334F54EF29BA}"/>
              </a:ext>
            </a:extLst>
          </p:cNvPr>
          <p:cNvSpPr txBox="1"/>
          <p:nvPr/>
        </p:nvSpPr>
        <p:spPr>
          <a:xfrm>
            <a:off x="5104800" y="3276904"/>
            <a:ext cx="391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Omitted variables is largely theoretically 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show up as weird residuals (maybe we are missing an effect)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145885"/>
                </a:solidFill>
                <a:latin typeface="Calibri" panose="020F0502020204030204"/>
              </a:rPr>
              <a:t>Remember discussion on Omitted Variable Bias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145885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We’ll see this in the next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0FF06-9AE3-D74D-A4A1-45A1F7812101}"/>
              </a:ext>
            </a:extLst>
          </p:cNvPr>
          <p:cNvSpPr txBox="1"/>
          <p:nvPr/>
        </p:nvSpPr>
        <p:spPr>
          <a:xfrm>
            <a:off x="1750800" y="5358258"/>
            <a:ext cx="391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easy to test: are there at least two values in X?</a:t>
            </a:r>
          </a:p>
        </p:txBody>
      </p:sp>
    </p:spTree>
    <p:extLst>
      <p:ext uri="{BB962C8B-B14F-4D97-AF65-F5344CB8AC3E}">
        <p14:creationId xmlns:p14="http://schemas.microsoft.com/office/powerpoint/2010/main" val="6378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Assumptions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DE99-B35E-8048-B488-A63C51D9C5FD}"/>
              </a:ext>
            </a:extLst>
          </p:cNvPr>
          <p:cNvSpPr txBox="1"/>
          <p:nvPr/>
        </p:nvSpPr>
        <p:spPr>
          <a:xfrm>
            <a:off x="838199" y="2126604"/>
            <a:ext cx="6863864" cy="3231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Linear relationship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Homoscedasticity of residuals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Normally-distributed residuals with mean 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omitted variables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Independence of residuals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Variance of X &gt;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199" y="1164831"/>
            <a:ext cx="515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book provides four basic assumptions of regression, we make explicit two implicit ones below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87A98F-9B11-3F42-97BC-D6230056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46"/>
          <a:stretch/>
        </p:blipFill>
        <p:spPr>
          <a:xfrm>
            <a:off x="6067254" y="496800"/>
            <a:ext cx="6059946" cy="614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D3BE22-6980-3243-9A52-9C5938DEE574}"/>
              </a:ext>
            </a:extLst>
          </p:cNvPr>
          <p:cNvSpPr txBox="1"/>
          <p:nvPr/>
        </p:nvSpPr>
        <p:spPr>
          <a:xfrm>
            <a:off x="768143" y="5516591"/>
            <a:ext cx="5369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 scatterplot of t-residuals against X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F350DC-39E0-5C46-B095-44C1F26D3007}"/>
              </a:ext>
            </a:extLst>
          </p:cNvPr>
          <p:cNvCxnSpPr>
            <a:cxnSpLocks/>
          </p:cNvCxnSpPr>
          <p:nvPr/>
        </p:nvCxnSpPr>
        <p:spPr>
          <a:xfrm flipV="1">
            <a:off x="5990400" y="5652000"/>
            <a:ext cx="532800" cy="14472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0B8A07-964D-4246-80C4-EE03A2F5394F}"/>
              </a:ext>
            </a:extLst>
          </p:cNvPr>
          <p:cNvSpPr txBox="1"/>
          <p:nvPr/>
        </p:nvSpPr>
        <p:spPr>
          <a:xfrm>
            <a:off x="9066160" y="2678620"/>
            <a:ext cx="313789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Residuals were not good until we added a quadratic effect (omitted variable bias)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C0B6C1-0786-FC4E-8982-87A737F6DAB3}"/>
              </a:ext>
            </a:extLst>
          </p:cNvPr>
          <p:cNvCxnSpPr/>
          <p:nvPr/>
        </p:nvCxnSpPr>
        <p:spPr>
          <a:xfrm>
            <a:off x="11613600" y="3601950"/>
            <a:ext cx="0" cy="458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2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Assumptions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DE99-B35E-8048-B488-A63C51D9C5FD}"/>
              </a:ext>
            </a:extLst>
          </p:cNvPr>
          <p:cNvSpPr txBox="1"/>
          <p:nvPr/>
        </p:nvSpPr>
        <p:spPr>
          <a:xfrm>
            <a:off x="838199" y="2126604"/>
            <a:ext cx="6863864" cy="3231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Linear relationship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Homoscedasticity of residuals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Normally-distributed residuals with mean 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omitted variables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Independence of residuals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Variance of X &gt; 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9FEB7-A207-8044-B2FA-E69F91EF9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61"/>
          <a:stretch/>
        </p:blipFill>
        <p:spPr>
          <a:xfrm>
            <a:off x="5922560" y="453600"/>
            <a:ext cx="6269440" cy="61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49A4D-10E8-1C46-A254-1B93CEFBD1E7}"/>
              </a:ext>
            </a:extLst>
          </p:cNvPr>
          <p:cNvSpPr txBox="1"/>
          <p:nvPr/>
        </p:nvSpPr>
        <p:spPr>
          <a:xfrm>
            <a:off x="838199" y="1164831"/>
            <a:ext cx="515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book provides four basic assumptions of regression, we make explicit two implicit ones below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628FB-689E-CB45-839D-90F62C548D45}"/>
              </a:ext>
            </a:extLst>
          </p:cNvPr>
          <p:cNvSpPr txBox="1"/>
          <p:nvPr/>
        </p:nvSpPr>
        <p:spPr>
          <a:xfrm>
            <a:off x="838199" y="5704319"/>
            <a:ext cx="5090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Scatterplots of residuals on X or Y on 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C9E54B-F563-674E-BBDF-C60B5FAE18C1}"/>
              </a:ext>
            </a:extLst>
          </p:cNvPr>
          <p:cNvCxnSpPr/>
          <p:nvPr/>
        </p:nvCxnSpPr>
        <p:spPr>
          <a:xfrm flipV="1">
            <a:off x="5824800" y="5652000"/>
            <a:ext cx="504000" cy="28080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007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Assumptions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DE99-B35E-8048-B488-A63C51D9C5FD}"/>
              </a:ext>
            </a:extLst>
          </p:cNvPr>
          <p:cNvSpPr txBox="1"/>
          <p:nvPr/>
        </p:nvSpPr>
        <p:spPr>
          <a:xfrm>
            <a:off x="838199" y="2126604"/>
            <a:ext cx="6863864" cy="3231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Linear relationship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Homoscedasticity of residuals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Normally-distributed residuals with mean 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omitted variables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Independence of residuals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Variance of X &gt;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199" y="1164831"/>
            <a:ext cx="515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book provides four basic assumptions of regression, we make explicit two implicit ones below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3EE9F-0298-F64A-87A9-2E9D9D32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891" y="4306158"/>
            <a:ext cx="2314620" cy="210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1FC76-BB77-F14C-ACAD-204674362743}"/>
              </a:ext>
            </a:extLst>
          </p:cNvPr>
          <p:cNvSpPr txBox="1"/>
          <p:nvPr/>
        </p:nvSpPr>
        <p:spPr>
          <a:xfrm>
            <a:off x="7905601" y="2126604"/>
            <a:ext cx="37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one is somewhat tricky but important: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residuals at each point of x are normally distributed is the assumption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more points closer to the line than far away?</a:t>
            </a:r>
          </a:p>
        </p:txBody>
      </p:sp>
    </p:spTree>
    <p:extLst>
      <p:ext uri="{BB962C8B-B14F-4D97-AF65-F5344CB8AC3E}">
        <p14:creationId xmlns:p14="http://schemas.microsoft.com/office/powerpoint/2010/main" val="2706448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Assumptions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DE99-B35E-8048-B488-A63C51D9C5FD}"/>
              </a:ext>
            </a:extLst>
          </p:cNvPr>
          <p:cNvSpPr txBox="1"/>
          <p:nvPr/>
        </p:nvSpPr>
        <p:spPr>
          <a:xfrm>
            <a:off x="838199" y="2126604"/>
            <a:ext cx="6863864" cy="3231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Linear relationship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Homoscedasticity of residuals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Normally-distributed residuals with mean 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omitted variables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Independence of residuals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Variance of X &gt;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200" y="1164831"/>
            <a:ext cx="5348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book provides four basic assumptions of regression, we make explicit two implicit ones below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3EE9F-0298-F64A-87A9-2E9D9D32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891" y="4306158"/>
            <a:ext cx="2314620" cy="210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1FC76-BB77-F14C-ACAD-204674362743}"/>
              </a:ext>
            </a:extLst>
          </p:cNvPr>
          <p:cNvSpPr txBox="1"/>
          <p:nvPr/>
        </p:nvSpPr>
        <p:spPr>
          <a:xfrm>
            <a:off x="7905601" y="2126604"/>
            <a:ext cx="37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one is somewhat tricky but important: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residuals at each point of x are normally distributed is the assumption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more points closer to the line than far away?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56846E-3C83-9C46-99BB-3A0AFBDB2610}"/>
              </a:ext>
            </a:extLst>
          </p:cNvPr>
          <p:cNvSpPr txBox="1"/>
          <p:nvPr/>
        </p:nvSpPr>
        <p:spPr>
          <a:xfrm>
            <a:off x="838199" y="5703643"/>
            <a:ext cx="5188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Usually tested with a Q-Q plot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0B13B-2C82-3440-8AAE-02E51D1C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825" y="715983"/>
            <a:ext cx="5694375" cy="56943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DC519D-C125-7F41-80D0-4CCD4F24E391}"/>
              </a:ext>
            </a:extLst>
          </p:cNvPr>
          <p:cNvCxnSpPr/>
          <p:nvPr/>
        </p:nvCxnSpPr>
        <p:spPr>
          <a:xfrm flipV="1">
            <a:off x="5928945" y="5591920"/>
            <a:ext cx="853455" cy="326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111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Assumptions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DE99-B35E-8048-B488-A63C51D9C5FD}"/>
              </a:ext>
            </a:extLst>
          </p:cNvPr>
          <p:cNvSpPr txBox="1"/>
          <p:nvPr/>
        </p:nvSpPr>
        <p:spPr>
          <a:xfrm>
            <a:off x="838199" y="2126604"/>
            <a:ext cx="6863864" cy="3231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Linear relationship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Homoscedasticity of residuals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Normally-distributed residuals with mean 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omitted variables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Independence of residuals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A07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Variance of X &gt;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199" y="1164831"/>
            <a:ext cx="934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book provides four basic assumptions of regression, we make explicit two implicit ones below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E3804-EFFA-DB4E-844E-05580AC9EC6D}"/>
              </a:ext>
            </a:extLst>
          </p:cNvPr>
          <p:cNvSpPr txBox="1"/>
          <p:nvPr/>
        </p:nvSpPr>
        <p:spPr>
          <a:xfrm>
            <a:off x="7998920" y="3334950"/>
            <a:ext cx="3888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Generally theoretical in nature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 observations (participants) independent?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 observations connected in some way?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Time-series almost always violate this assumption because previous time points are correlated with current 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many cases, we can use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Multilevel Modeling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979093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Dealing with Irregularities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199" y="1164831"/>
            <a:ext cx="729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generally four basic ways to deal with irregularities, we add a fifth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B8686-0853-FE46-804F-2FD17210F4EB}"/>
              </a:ext>
            </a:extLst>
          </p:cNvPr>
          <p:cNvSpPr txBox="1"/>
          <p:nvPr/>
        </p:nvSpPr>
        <p:spPr>
          <a:xfrm>
            <a:off x="838198" y="2193131"/>
            <a:ext cx="5357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the error that lead to the extreme value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DCF383-19F8-A94A-A605-1056B8B64345}"/>
              </a:ext>
            </a:extLst>
          </p:cNvPr>
          <p:cNvSpPr txBox="1"/>
          <p:nvPr/>
        </p:nvSpPr>
        <p:spPr>
          <a:xfrm>
            <a:off x="838198" y="3118208"/>
            <a:ext cx="214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A0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0D4F9-76D6-D14B-A0A2-B8202EE79B38}"/>
              </a:ext>
            </a:extLst>
          </p:cNvPr>
          <p:cNvSpPr txBox="1"/>
          <p:nvPr/>
        </p:nvSpPr>
        <p:spPr>
          <a:xfrm>
            <a:off x="838198" y="4400086"/>
            <a:ext cx="163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E83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Elimination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DDC1B-0A88-0045-A02A-2AB77E6F6D9E}"/>
              </a:ext>
            </a:extLst>
          </p:cNvPr>
          <p:cNvSpPr txBox="1"/>
          <p:nvPr/>
        </p:nvSpPr>
        <p:spPr>
          <a:xfrm>
            <a:off x="6623539" y="2193131"/>
            <a:ext cx="2368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A8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Robustification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B587A-D261-C74F-B805-F439E6EDB905}"/>
              </a:ext>
            </a:extLst>
          </p:cNvPr>
          <p:cNvSpPr txBox="1"/>
          <p:nvPr/>
        </p:nvSpPr>
        <p:spPr>
          <a:xfrm>
            <a:off x="6623538" y="3467652"/>
            <a:ext cx="3832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Generalized Linear Models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FCB032-F026-4C4D-9DF6-39C83E669ECB}"/>
              </a:ext>
            </a:extLst>
          </p:cNvPr>
          <p:cNvSpPr/>
          <p:nvPr/>
        </p:nvSpPr>
        <p:spPr>
          <a:xfrm>
            <a:off x="838198" y="3467652"/>
            <a:ext cx="5357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A0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 the outcome or predictors using a monotonic transformation (log, square root, etc.)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7B48D7-47E2-F748-96DD-F272D580A7B7}"/>
              </a:ext>
            </a:extLst>
          </p:cNvPr>
          <p:cNvSpPr/>
          <p:nvPr/>
        </p:nvSpPr>
        <p:spPr>
          <a:xfrm>
            <a:off x="838199" y="4701992"/>
            <a:ext cx="53571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E83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the extreme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E83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recommend if you do this to report the results both with and without the extreme value in any publication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4BFC56-A118-7844-80A5-E9D979B62A27}"/>
              </a:ext>
            </a:extLst>
          </p:cNvPr>
          <p:cNvSpPr/>
          <p:nvPr/>
        </p:nvSpPr>
        <p:spPr>
          <a:xfrm>
            <a:off x="6623538" y="3812033"/>
            <a:ext cx="49398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family of approaches that can assess categorical, ordinal, and otherwise strange outcomes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we’ll discuss them much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in the following units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1C30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433654-EC5C-CF47-AD01-2205B9C25D6F}"/>
              </a:ext>
            </a:extLst>
          </p:cNvPr>
          <p:cNvSpPr/>
          <p:nvPr/>
        </p:nvSpPr>
        <p:spPr>
          <a:xfrm>
            <a:off x="6623538" y="2487970"/>
            <a:ext cx="49398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A8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an alternative approach that is less sensitive to the extreme value</a:t>
            </a:r>
          </a:p>
        </p:txBody>
      </p:sp>
    </p:spTree>
    <p:extLst>
      <p:ext uri="{BB962C8B-B14F-4D97-AF65-F5344CB8AC3E}">
        <p14:creationId xmlns:p14="http://schemas.microsoft.com/office/powerpoint/2010/main" val="12980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6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This is one of the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most important topics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838198" y="1843088"/>
            <a:ext cx="1018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regression results’ validity depend on whether the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 hold or not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B11D9-3C05-2F46-8D59-2D02EFE8FB24}"/>
              </a:ext>
            </a:extLst>
          </p:cNvPr>
          <p:cNvSpPr txBox="1"/>
          <p:nvPr/>
        </p:nvSpPr>
        <p:spPr>
          <a:xfrm>
            <a:off x="838199" y="3118338"/>
            <a:ext cx="6863864" cy="3231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Linear relationship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Homoscedasticity of residuals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Normally-distributed residuals with mean 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omitted variables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Independence of residuals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Variance of X &gt; 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9105B-30C2-4340-844C-57CC346A7CA1}"/>
              </a:ext>
            </a:extLst>
          </p:cNvPr>
          <p:cNvSpPr txBox="1"/>
          <p:nvPr/>
        </p:nvSpPr>
        <p:spPr>
          <a:xfrm>
            <a:off x="8925505" y="5032643"/>
            <a:ext cx="2954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Fira Code" panose="020B0509050000020004" pitchFamily="49" charset="0"/>
                <a:ea typeface="Fira Code" panose="020B0509050000020004" pitchFamily="49" charset="0"/>
                <a:cs typeface="+mn-cs"/>
              </a:rPr>
              <a:t>VIOLATED?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B518D-C2A8-B540-A150-84F769769F23}"/>
              </a:ext>
            </a:extLst>
          </p:cNvPr>
          <p:cNvSpPr txBox="1"/>
          <p:nvPr/>
        </p:nvSpPr>
        <p:spPr>
          <a:xfrm>
            <a:off x="8925505" y="3651839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8349"/>
                </a:solidFill>
                <a:effectLst/>
                <a:uLnTx/>
                <a:uFillTx/>
                <a:latin typeface="Fira Code" panose="020B0509050000020004" pitchFamily="49" charset="0"/>
                <a:ea typeface="Fira Code" panose="020B0509050000020004" pitchFamily="49" charset="0"/>
                <a:cs typeface="+mn-cs"/>
              </a:rPr>
              <a:t>HOLDS?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91104F-3E58-3641-A559-3F98218CF18B}"/>
              </a:ext>
            </a:extLst>
          </p:cNvPr>
          <p:cNvSpPr/>
          <p:nvPr/>
        </p:nvSpPr>
        <p:spPr>
          <a:xfrm>
            <a:off x="7872068" y="3651839"/>
            <a:ext cx="8996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Apple Color Emoji" pitchFamily="2" charset="0"/>
                <a:ea typeface="+mn-ea"/>
                <a:cs typeface="+mn-cs"/>
              </a:rPr>
              <a:t>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5885"/>
              </a:solidFill>
              <a:effectLst/>
              <a:uLnTx/>
              <a:uFillTx/>
              <a:latin typeface="Apple Color Emoji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Apple Color Emoji" pitchFamily="2" charset="0"/>
                <a:ea typeface="+mn-ea"/>
                <a:cs typeface="+mn-cs"/>
              </a:rPr>
              <a:t>❌</a:t>
            </a:r>
          </a:p>
        </p:txBody>
      </p:sp>
    </p:spTree>
    <p:extLst>
      <p:ext uri="{BB962C8B-B14F-4D97-AF65-F5344CB8AC3E}">
        <p14:creationId xmlns:p14="http://schemas.microsoft.com/office/powerpoint/2010/main" val="103424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B430-8AC5-4C87-B836-475EDC4C8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Let’s Try an Example…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92CAC-8D89-4827-81F8-8CA9AC5A3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8324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say our friend the child language researcher now wants to see if story length </a:t>
            </a:r>
            <a:r>
              <a:rPr lang="en-US" dirty="0">
                <a:solidFill>
                  <a:schemeClr val="accent3"/>
                </a:solidFill>
              </a:rPr>
              <a:t>(outcome) </a:t>
            </a:r>
            <a:r>
              <a:rPr lang="en-US" dirty="0"/>
              <a:t>can be predicted by narrative quality </a:t>
            </a:r>
            <a:r>
              <a:rPr lang="en-US" dirty="0">
                <a:solidFill>
                  <a:schemeClr val="accent6"/>
                </a:solidFill>
              </a:rPr>
              <a:t>(predictor)</a:t>
            </a:r>
            <a:r>
              <a:rPr lang="en-US" dirty="0">
                <a:solidFill>
                  <a:schemeClr val="tx2"/>
                </a:solidFill>
              </a:rPr>
              <a:t>;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this time they decide to use sentence count as their measure of length (why not)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lm(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Sentence_count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StoryGrammar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data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Nars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)%&gt;%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summary()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Estimate	Std. Error	t value		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(&gt;|t|)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(Intercept)	2.410		0.606		3.975		8.69e-05***</a:t>
            </a:r>
          </a:p>
          <a:p>
            <a:pPr marL="0" indent="0">
              <a:buNone/>
            </a:pP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StoryGrammar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0.950		0.067		14.222		&lt; 2e-16***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E2BF05-8F87-4353-A989-CAFEF8B97CA0}"/>
              </a:ext>
            </a:extLst>
          </p:cNvPr>
          <p:cNvSpPr txBox="1"/>
          <p:nvPr/>
        </p:nvSpPr>
        <p:spPr>
          <a:xfrm>
            <a:off x="9875521" y="4834572"/>
            <a:ext cx="2011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Wow! That p-value</a:t>
            </a:r>
          </a:p>
          <a:p>
            <a:r>
              <a:rPr lang="en-US" dirty="0">
                <a:solidFill>
                  <a:schemeClr val="accent4"/>
                </a:solidFill>
              </a:rPr>
              <a:t>is basically 0, but before we get too excited, let’s check the residuals</a:t>
            </a:r>
          </a:p>
        </p:txBody>
      </p:sp>
    </p:spTree>
    <p:extLst>
      <p:ext uri="{BB962C8B-B14F-4D97-AF65-F5344CB8AC3E}">
        <p14:creationId xmlns:p14="http://schemas.microsoft.com/office/powerpoint/2010/main" val="388637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F27865-35E5-448B-88E4-0A4ED9F8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61937"/>
            <a:ext cx="7620000" cy="63341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12654E-2D23-413D-9B8E-EA9767B8C157}"/>
              </a:ext>
            </a:extLst>
          </p:cNvPr>
          <p:cNvCxnSpPr>
            <a:cxnSpLocks/>
          </p:cNvCxnSpPr>
          <p:nvPr/>
        </p:nvCxnSpPr>
        <p:spPr>
          <a:xfrm flipH="1" flipV="1">
            <a:off x="9641840" y="1391920"/>
            <a:ext cx="629920" cy="375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EA3898-C823-48D3-97B7-5576BFA8F1F3}"/>
              </a:ext>
            </a:extLst>
          </p:cNvPr>
          <p:cNvSpPr txBox="1"/>
          <p:nvPr/>
        </p:nvSpPr>
        <p:spPr>
          <a:xfrm>
            <a:off x="10271760" y="1280160"/>
            <a:ext cx="1714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Uh oh, that </a:t>
            </a:r>
          </a:p>
          <a:p>
            <a:r>
              <a:rPr lang="en-US" dirty="0"/>
              <a:t>doesn’t look like</a:t>
            </a:r>
          </a:p>
          <a:p>
            <a:r>
              <a:rPr lang="en-US" dirty="0"/>
              <a:t>a normal </a:t>
            </a:r>
          </a:p>
          <a:p>
            <a:r>
              <a:rPr lang="en-US" dirty="0"/>
              <a:t>distribution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B4607-ABCB-4CE5-870A-EE3406F6273E}"/>
              </a:ext>
            </a:extLst>
          </p:cNvPr>
          <p:cNvSpPr txBox="1"/>
          <p:nvPr/>
        </p:nvSpPr>
        <p:spPr>
          <a:xfrm>
            <a:off x="10271760" y="4318000"/>
            <a:ext cx="1772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There are also</a:t>
            </a:r>
          </a:p>
          <a:p>
            <a:r>
              <a:rPr lang="en-US" dirty="0">
                <a:solidFill>
                  <a:schemeClr val="accent6"/>
                </a:solidFill>
              </a:rPr>
              <a:t>some extreme</a:t>
            </a:r>
          </a:p>
          <a:p>
            <a:r>
              <a:rPr lang="en-US" dirty="0">
                <a:solidFill>
                  <a:schemeClr val="accent6"/>
                </a:solidFill>
              </a:rPr>
              <a:t>outliers and </a:t>
            </a:r>
          </a:p>
          <a:p>
            <a:r>
              <a:rPr lang="en-US" dirty="0">
                <a:solidFill>
                  <a:schemeClr val="accent6"/>
                </a:solidFill>
              </a:rPr>
              <a:t>leverage points…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D03EDF-667B-4ADB-BDB4-544F00BC01ED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7711440" y="4226561"/>
            <a:ext cx="2560320" cy="69160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DBF0D4-B5EB-4EF7-8E8D-E96A892B3171}"/>
              </a:ext>
            </a:extLst>
          </p:cNvPr>
          <p:cNvSpPr txBox="1"/>
          <p:nvPr/>
        </p:nvSpPr>
        <p:spPr>
          <a:xfrm>
            <a:off x="210038" y="5090160"/>
            <a:ext cx="1893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And some </a:t>
            </a:r>
          </a:p>
          <a:p>
            <a:r>
              <a:rPr lang="en-US" dirty="0">
                <a:solidFill>
                  <a:schemeClr val="accent3"/>
                </a:solidFill>
              </a:rPr>
              <a:t>evidence of </a:t>
            </a:r>
          </a:p>
          <a:p>
            <a:r>
              <a:rPr lang="en-US" dirty="0">
                <a:solidFill>
                  <a:schemeClr val="accent3"/>
                </a:solidFill>
              </a:rPr>
              <a:t>heteroscedasticity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0C1CD8-4F79-4549-86C7-537B2A07E145}"/>
              </a:ext>
            </a:extLst>
          </p:cNvPr>
          <p:cNvCxnSpPr>
            <a:stCxn id="12" idx="3"/>
          </p:cNvCxnSpPr>
          <p:nvPr/>
        </p:nvCxnSpPr>
        <p:spPr>
          <a:xfrm flipV="1">
            <a:off x="2103120" y="5344160"/>
            <a:ext cx="894080" cy="20766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750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83B93-14F8-40A8-AA60-6EFE629A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So what can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F8D6C-2604-4777-846C-9C9DBA0DD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try applying a log transformation, this can help with normalizing distributions, heteroscedasticity and sometimes extreme points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lm(log(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Sentence_count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~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StoryGrammer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data 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Nars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%&gt;%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summary()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Estimate	Std. Error	t value	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(&gt;|t|)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(Intercept)	1.367		0.058		23.63		&lt;2e-16***</a:t>
            </a:r>
          </a:p>
          <a:p>
            <a:pPr marL="0" indent="0">
              <a:buNone/>
            </a:pP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StoryGrammar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	0.097		0.006		15.26		&lt;2e-16***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3571B-2CEE-46F5-B88F-4A36F4ED2E33}"/>
              </a:ext>
            </a:extLst>
          </p:cNvPr>
          <p:cNvSpPr txBox="1"/>
          <p:nvPr/>
        </p:nvSpPr>
        <p:spPr>
          <a:xfrm>
            <a:off x="838200" y="5600323"/>
            <a:ext cx="83801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Great! The relationship is still statistically significant, but let’s go check those residuals…</a:t>
            </a:r>
          </a:p>
          <a:p>
            <a:endParaRPr lang="en-US" dirty="0"/>
          </a:p>
          <a:p>
            <a:r>
              <a:rPr lang="en-US" sz="1600" i="1" dirty="0">
                <a:solidFill>
                  <a:schemeClr val="accent6"/>
                </a:solidFill>
              </a:rPr>
              <a:t>Note. The estimate is not interpretable in the same way now that it has had log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41532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16D9A02-93DC-4B04-9A0A-138EE8D37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921" y="213361"/>
            <a:ext cx="7955358" cy="6374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824E9-3158-47EB-8F80-283A8C04C50D}"/>
              </a:ext>
            </a:extLst>
          </p:cNvPr>
          <p:cNvSpPr txBox="1"/>
          <p:nvPr/>
        </p:nvSpPr>
        <p:spPr>
          <a:xfrm>
            <a:off x="10312400" y="1036320"/>
            <a:ext cx="1715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residuals</a:t>
            </a:r>
          </a:p>
          <a:p>
            <a:r>
              <a:rPr lang="en-US" dirty="0"/>
              <a:t>look much more</a:t>
            </a:r>
          </a:p>
          <a:p>
            <a:r>
              <a:rPr lang="en-US" dirty="0"/>
              <a:t>normally </a:t>
            </a:r>
          </a:p>
          <a:p>
            <a:r>
              <a:rPr lang="en-US" dirty="0"/>
              <a:t>distributed!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35FA43-B17B-4A15-94DA-32484903D767}"/>
              </a:ext>
            </a:extLst>
          </p:cNvPr>
          <p:cNvCxnSpPr>
            <a:stCxn id="6" idx="1"/>
          </p:cNvCxnSpPr>
          <p:nvPr/>
        </p:nvCxnSpPr>
        <p:spPr>
          <a:xfrm flipH="1">
            <a:off x="8869680" y="1636485"/>
            <a:ext cx="1442720" cy="195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398CBE-B87E-40B5-BCF7-E425FE508CB3}"/>
              </a:ext>
            </a:extLst>
          </p:cNvPr>
          <p:cNvSpPr txBox="1"/>
          <p:nvPr/>
        </p:nvSpPr>
        <p:spPr>
          <a:xfrm>
            <a:off x="10312400" y="3911600"/>
            <a:ext cx="17855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There are still</a:t>
            </a:r>
          </a:p>
          <a:p>
            <a:r>
              <a:rPr lang="en-US" dirty="0">
                <a:solidFill>
                  <a:schemeClr val="accent3"/>
                </a:solidFill>
              </a:rPr>
              <a:t>some leverage </a:t>
            </a:r>
          </a:p>
          <a:p>
            <a:r>
              <a:rPr lang="en-US" dirty="0">
                <a:solidFill>
                  <a:schemeClr val="accent3"/>
                </a:solidFill>
              </a:rPr>
              <a:t>points, but none </a:t>
            </a:r>
          </a:p>
          <a:p>
            <a:r>
              <a:rPr lang="en-US" dirty="0">
                <a:solidFill>
                  <a:schemeClr val="accent3"/>
                </a:solidFill>
              </a:rPr>
              <a:t>fall outside of 3</a:t>
            </a:r>
          </a:p>
          <a:p>
            <a:r>
              <a:rPr lang="en-US" dirty="0">
                <a:solidFill>
                  <a:schemeClr val="accent3"/>
                </a:solidFill>
              </a:rPr>
              <a:t>SDs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74184F-CC6E-419D-A7E3-AA0336AC4A94}"/>
              </a:ext>
            </a:extLst>
          </p:cNvPr>
          <p:cNvCxnSpPr>
            <a:stCxn id="9" idx="1"/>
          </p:cNvCxnSpPr>
          <p:nvPr/>
        </p:nvCxnSpPr>
        <p:spPr>
          <a:xfrm flipH="1">
            <a:off x="8280400" y="4650264"/>
            <a:ext cx="2032000" cy="738664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913F615-4A12-474F-9C96-1AE16DD00128}"/>
              </a:ext>
            </a:extLst>
          </p:cNvPr>
          <p:cNvSpPr txBox="1"/>
          <p:nvPr/>
        </p:nvSpPr>
        <p:spPr>
          <a:xfrm>
            <a:off x="152400" y="4155440"/>
            <a:ext cx="18412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The line is closer</a:t>
            </a:r>
          </a:p>
          <a:p>
            <a:r>
              <a:rPr lang="en-US" dirty="0">
                <a:solidFill>
                  <a:schemeClr val="accent6"/>
                </a:solidFill>
              </a:rPr>
              <a:t>to a horizontal, </a:t>
            </a:r>
          </a:p>
          <a:p>
            <a:r>
              <a:rPr lang="en-US" dirty="0">
                <a:solidFill>
                  <a:schemeClr val="accent6"/>
                </a:solidFill>
              </a:rPr>
              <a:t>and shows better</a:t>
            </a:r>
          </a:p>
          <a:p>
            <a:r>
              <a:rPr lang="en-US" dirty="0">
                <a:solidFill>
                  <a:schemeClr val="accent6"/>
                </a:solidFill>
              </a:rPr>
              <a:t>homoscedasticity</a:t>
            </a:r>
          </a:p>
          <a:p>
            <a:r>
              <a:rPr lang="en-US" dirty="0">
                <a:solidFill>
                  <a:schemeClr val="accent6"/>
                </a:solidFill>
              </a:rPr>
              <a:t>of residuals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B72673-0B35-478D-B3DC-900AAA2D1A64}"/>
              </a:ext>
            </a:extLst>
          </p:cNvPr>
          <p:cNvCxnSpPr>
            <a:stCxn id="12" idx="3"/>
          </p:cNvCxnSpPr>
          <p:nvPr/>
        </p:nvCxnSpPr>
        <p:spPr>
          <a:xfrm>
            <a:off x="1993610" y="4894104"/>
            <a:ext cx="719110" cy="14525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344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8EA4-3E36-47A4-BE2A-ED40E3B26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Note…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2CDF4-6AFF-450A-8973-5EE85B8BF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this case, a log transformation worked pretty well in addressing the violated assumptions</a:t>
            </a:r>
          </a:p>
          <a:p>
            <a:r>
              <a:rPr lang="en-US" dirty="0">
                <a:solidFill>
                  <a:schemeClr val="accent3"/>
                </a:solidFill>
              </a:rPr>
              <a:t>BUT, this often won’t be the case (depending on the data) and may require more data manipulation or alternative methods (e.g., robustification, generalized linear models)</a:t>
            </a:r>
          </a:p>
          <a:p>
            <a:r>
              <a:rPr lang="en-US" dirty="0">
                <a:solidFill>
                  <a:schemeClr val="accent6"/>
                </a:solidFill>
              </a:rPr>
              <a:t>However, this hopefully highlighted the </a:t>
            </a:r>
            <a:r>
              <a:rPr lang="en-US" b="1" dirty="0">
                <a:solidFill>
                  <a:schemeClr val="accent6"/>
                </a:solidFill>
              </a:rPr>
              <a:t>importance of </a:t>
            </a:r>
            <a:r>
              <a:rPr lang="en-US" b="1" u="sng" dirty="0">
                <a:solidFill>
                  <a:schemeClr val="accent6"/>
                </a:solidFill>
              </a:rPr>
              <a:t>PLOTTING YOUR RESIDUALS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and </a:t>
            </a:r>
            <a:r>
              <a:rPr lang="en-US" b="1" dirty="0">
                <a:solidFill>
                  <a:schemeClr val="accent6"/>
                </a:solidFill>
              </a:rPr>
              <a:t>NEVER assuming your data has not violated assumptions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 this example, the significance of the results did not change, but this won’t always be the case, violating assumptions can lead to both false positive and false negatives </a:t>
            </a:r>
          </a:p>
        </p:txBody>
      </p:sp>
    </p:spTree>
    <p:extLst>
      <p:ext uri="{BB962C8B-B14F-4D97-AF65-F5344CB8AC3E}">
        <p14:creationId xmlns:p14="http://schemas.microsoft.com/office/powerpoint/2010/main" val="2765461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Robustification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199" y="1164831"/>
            <a:ext cx="670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74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an alternative approach that is less sensitive to the extreme value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ABC3C-2B7D-FE4D-9108-A30F590E0CE5}"/>
              </a:ext>
            </a:extLst>
          </p:cNvPr>
          <p:cNvSpPr txBox="1"/>
          <p:nvPr/>
        </p:nvSpPr>
        <p:spPr>
          <a:xfrm>
            <a:off x="914400" y="2321719"/>
            <a:ext cx="5235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main ways of robustifying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FF4DF-ADD9-7D47-BF29-BAE3BE9B0575}"/>
              </a:ext>
            </a:extLst>
          </p:cNvPr>
          <p:cNvSpPr txBox="1"/>
          <p:nvPr/>
        </p:nvSpPr>
        <p:spPr>
          <a:xfrm>
            <a:off x="1793081" y="3357592"/>
            <a:ext cx="678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alternative way of estimating coefficients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C3BBD7-C141-554E-907C-81DAD4F84B2F}"/>
              </a:ext>
            </a:extLst>
          </p:cNvPr>
          <p:cNvSpPr txBox="1"/>
          <p:nvPr/>
        </p:nvSpPr>
        <p:spPr>
          <a:xfrm>
            <a:off x="1860038" y="4118418"/>
            <a:ext cx="8796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alternative way of estimating the standard error (or, more generally speaking, the uncertainty)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FFC70-DE84-C246-89B7-51CBC82F8150}"/>
              </a:ext>
            </a:extLst>
          </p:cNvPr>
          <p:cNvSpPr txBox="1"/>
          <p:nvPr/>
        </p:nvSpPr>
        <p:spPr>
          <a:xfrm>
            <a:off x="1207294" y="301903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DBDA8A-DAF6-0E4D-B5B7-CDB9F96E77C5}"/>
              </a:ext>
            </a:extLst>
          </p:cNvPr>
          <p:cNvSpPr txBox="1"/>
          <p:nvPr/>
        </p:nvSpPr>
        <p:spPr>
          <a:xfrm>
            <a:off x="1207294" y="399530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392C09-8612-8547-809E-46FAE00D3FB3}"/>
              </a:ext>
            </a:extLst>
          </p:cNvPr>
          <p:cNvSpPr/>
          <p:nvPr/>
        </p:nvSpPr>
        <p:spPr>
          <a:xfrm>
            <a:off x="935831" y="3995308"/>
            <a:ext cx="9851232" cy="120032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D5C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A28CB-0DA6-674B-9466-7757C335A4A3}"/>
              </a:ext>
            </a:extLst>
          </p:cNvPr>
          <p:cNvSpPr txBox="1"/>
          <p:nvPr/>
        </p:nvSpPr>
        <p:spPr>
          <a:xfrm>
            <a:off x="3486151" y="5310133"/>
            <a:ext cx="4737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We’ll talk about this one</a:t>
            </a:r>
          </a:p>
        </p:txBody>
      </p:sp>
    </p:spTree>
    <p:extLst>
      <p:ext uri="{BB962C8B-B14F-4D97-AF65-F5344CB8AC3E}">
        <p14:creationId xmlns:p14="http://schemas.microsoft.com/office/powerpoint/2010/main" val="222372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D4E42A-5D4B-0546-A63A-62D6EDADDDD1}"/>
              </a:ext>
            </a:extLst>
          </p:cNvPr>
          <p:cNvSpPr/>
          <p:nvPr/>
        </p:nvSpPr>
        <p:spPr>
          <a:xfrm>
            <a:off x="8153694" y="1858780"/>
            <a:ext cx="3913388" cy="48568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E53ED-F757-D448-9068-BEE1A218A357}"/>
              </a:ext>
            </a:extLst>
          </p:cNvPr>
          <p:cNvSpPr/>
          <p:nvPr/>
        </p:nvSpPr>
        <p:spPr>
          <a:xfrm>
            <a:off x="4115388" y="1858780"/>
            <a:ext cx="3904350" cy="48568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159EC1-FA69-D04A-B611-0094CA4C26FD}"/>
              </a:ext>
            </a:extLst>
          </p:cNvPr>
          <p:cNvSpPr/>
          <p:nvPr/>
        </p:nvSpPr>
        <p:spPr>
          <a:xfrm>
            <a:off x="77082" y="1858780"/>
            <a:ext cx="3925292" cy="4856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Robustification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199" y="1164831"/>
            <a:ext cx="670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74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an alternative approach that is less sensitive to the extreme value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2D404-2C9D-6842-BBF9-8A41A0B6597E}"/>
              </a:ext>
            </a:extLst>
          </p:cNvPr>
          <p:cNvSpPr txBox="1"/>
          <p:nvPr/>
        </p:nvSpPr>
        <p:spPr>
          <a:xfrm>
            <a:off x="252333" y="2088881"/>
            <a:ext cx="3687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Heteroscedasticity-Consistent Standard Errors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26FD14-A373-7E43-B69F-498A84E5029C}"/>
              </a:ext>
            </a:extLst>
          </p:cNvPr>
          <p:cNvSpPr txBox="1"/>
          <p:nvPr/>
        </p:nvSpPr>
        <p:spPr>
          <a:xfrm>
            <a:off x="4592942" y="2245784"/>
            <a:ext cx="294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Bootstrapping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CBE3A-EF45-2548-A53B-F816C7F61E98}"/>
              </a:ext>
            </a:extLst>
          </p:cNvPr>
          <p:cNvSpPr txBox="1"/>
          <p:nvPr/>
        </p:nvSpPr>
        <p:spPr>
          <a:xfrm>
            <a:off x="8636391" y="2273546"/>
            <a:ext cx="294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C30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Permutation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0A9E7-2D41-5C4E-9618-ACDBE9C262D8}"/>
              </a:ext>
            </a:extLst>
          </p:cNvPr>
          <p:cNvSpPr txBox="1"/>
          <p:nvPr/>
        </p:nvSpPr>
        <p:spPr>
          <a:xfrm>
            <a:off x="252333" y="3244495"/>
            <a:ext cx="3687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Adjusts the SE’s to be less sensitive to extreme values using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sandwich estimators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4BCA18-B742-6A4C-B15A-430160CE6202}"/>
              </a:ext>
            </a:extLst>
          </p:cNvPr>
          <p:cNvSpPr txBox="1"/>
          <p:nvPr/>
        </p:nvSpPr>
        <p:spPr>
          <a:xfrm>
            <a:off x="252331" y="4488554"/>
            <a:ext cx="3687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are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(gets closer and closer to the right value as sample size increases)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458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3E8CA3-A4EE-AF4D-B925-BC8DD1445392}"/>
              </a:ext>
            </a:extLst>
          </p:cNvPr>
          <p:cNvSpPr txBox="1"/>
          <p:nvPr/>
        </p:nvSpPr>
        <p:spPr>
          <a:xfrm>
            <a:off x="252331" y="5732614"/>
            <a:ext cx="3687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versions, HC3 and HC4 are best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458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DED08C-4E63-BF43-962C-7C555B42BD79}"/>
              </a:ext>
            </a:extLst>
          </p:cNvPr>
          <p:cNvSpPr txBox="1"/>
          <p:nvPr/>
        </p:nvSpPr>
        <p:spPr>
          <a:xfrm>
            <a:off x="4223036" y="3244495"/>
            <a:ext cx="3687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Resamples from the sample with replacement to come up with an empirical distribution of the estimate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D5C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obtain SE’s, CI’s, and p-values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D5C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 with any statistic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389965-6F47-AE4E-94EE-13F96738DFB3}"/>
              </a:ext>
            </a:extLst>
          </p:cNvPr>
          <p:cNvSpPr txBox="1"/>
          <p:nvPr/>
        </p:nvSpPr>
        <p:spPr>
          <a:xfrm>
            <a:off x="8266487" y="3244495"/>
            <a:ext cx="3687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C30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Randomly shuffles the data and re-runs the model many times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1C30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C30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proportion of these shuffled models that are as big or bigger than the original model gives us info on p-values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1C30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C30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 with any statistic</a:t>
            </a:r>
          </a:p>
        </p:txBody>
      </p:sp>
    </p:spTree>
    <p:extLst>
      <p:ext uri="{BB962C8B-B14F-4D97-AF65-F5344CB8AC3E}">
        <p14:creationId xmlns:p14="http://schemas.microsoft.com/office/powerpoint/2010/main" val="1577541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D4E42A-5D4B-0546-A63A-62D6EDADDDD1}"/>
              </a:ext>
            </a:extLst>
          </p:cNvPr>
          <p:cNvSpPr/>
          <p:nvPr/>
        </p:nvSpPr>
        <p:spPr>
          <a:xfrm>
            <a:off x="8153694" y="1858780"/>
            <a:ext cx="3913388" cy="48568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E53ED-F757-D448-9068-BEE1A218A357}"/>
              </a:ext>
            </a:extLst>
          </p:cNvPr>
          <p:cNvSpPr/>
          <p:nvPr/>
        </p:nvSpPr>
        <p:spPr>
          <a:xfrm>
            <a:off x="4115388" y="1858780"/>
            <a:ext cx="3904350" cy="48568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159EC1-FA69-D04A-B611-0094CA4C26FD}"/>
              </a:ext>
            </a:extLst>
          </p:cNvPr>
          <p:cNvSpPr/>
          <p:nvPr/>
        </p:nvSpPr>
        <p:spPr>
          <a:xfrm>
            <a:off x="77082" y="1858780"/>
            <a:ext cx="3925292" cy="4856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Robustification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1E52-F570-654D-9F5E-1119FC4C06EC}"/>
              </a:ext>
            </a:extLst>
          </p:cNvPr>
          <p:cNvSpPr txBox="1"/>
          <p:nvPr/>
        </p:nvSpPr>
        <p:spPr>
          <a:xfrm>
            <a:off x="838199" y="1164831"/>
            <a:ext cx="670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74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an alternative approach that is less sensitive to the extreme value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2D404-2C9D-6842-BBF9-8A41A0B6597E}"/>
              </a:ext>
            </a:extLst>
          </p:cNvPr>
          <p:cNvSpPr txBox="1"/>
          <p:nvPr/>
        </p:nvSpPr>
        <p:spPr>
          <a:xfrm>
            <a:off x="252333" y="2088881"/>
            <a:ext cx="3687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Heteroscedasticity-Consistent Standard Errors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26FD14-A373-7E43-B69F-498A84E5029C}"/>
              </a:ext>
            </a:extLst>
          </p:cNvPr>
          <p:cNvSpPr txBox="1"/>
          <p:nvPr/>
        </p:nvSpPr>
        <p:spPr>
          <a:xfrm>
            <a:off x="4592942" y="2245784"/>
            <a:ext cx="294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Bootstrapping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CBE3A-EF45-2548-A53B-F816C7F61E98}"/>
              </a:ext>
            </a:extLst>
          </p:cNvPr>
          <p:cNvSpPr txBox="1"/>
          <p:nvPr/>
        </p:nvSpPr>
        <p:spPr>
          <a:xfrm>
            <a:off x="8636391" y="2273546"/>
            <a:ext cx="294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C30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Permutation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0A9E7-2D41-5C4E-9618-ACDBE9C262D8}"/>
              </a:ext>
            </a:extLst>
          </p:cNvPr>
          <p:cNvSpPr txBox="1"/>
          <p:nvPr/>
        </p:nvSpPr>
        <p:spPr>
          <a:xfrm>
            <a:off x="252333" y="3244495"/>
            <a:ext cx="3687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Adjusts the SE’s to be less sensitive to extreme values using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sandwich estimators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4BCA18-B742-6A4C-B15A-430160CE6202}"/>
              </a:ext>
            </a:extLst>
          </p:cNvPr>
          <p:cNvSpPr txBox="1"/>
          <p:nvPr/>
        </p:nvSpPr>
        <p:spPr>
          <a:xfrm>
            <a:off x="252331" y="4488554"/>
            <a:ext cx="3687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are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(gets closer and closer to the right value as sample size increases)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458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3E8CA3-A4EE-AF4D-B925-BC8DD1445392}"/>
              </a:ext>
            </a:extLst>
          </p:cNvPr>
          <p:cNvSpPr txBox="1"/>
          <p:nvPr/>
        </p:nvSpPr>
        <p:spPr>
          <a:xfrm>
            <a:off x="252331" y="5732614"/>
            <a:ext cx="3687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versions, HC3 and HC4 are best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458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DED08C-4E63-BF43-962C-7C555B42BD79}"/>
              </a:ext>
            </a:extLst>
          </p:cNvPr>
          <p:cNvSpPr txBox="1"/>
          <p:nvPr/>
        </p:nvSpPr>
        <p:spPr>
          <a:xfrm>
            <a:off x="4223036" y="3244495"/>
            <a:ext cx="3687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Resamples from the sample with replacement to come up with an empirical distribution of the estimate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D5C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obtain SE’s, CI’s, and p-values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D5C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 with any statistic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389965-6F47-AE4E-94EE-13F96738DFB3}"/>
              </a:ext>
            </a:extLst>
          </p:cNvPr>
          <p:cNvSpPr txBox="1"/>
          <p:nvPr/>
        </p:nvSpPr>
        <p:spPr>
          <a:xfrm>
            <a:off x="8266487" y="3244495"/>
            <a:ext cx="3687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C30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Randomly shuffles the data and re-runs the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1C30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C30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proportion of these shuffled models that are as big or bigger than the original model gives us info on p-values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1C30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C30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 with any statistic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A9DB7-3F5A-9F48-A2BD-2289EF6CC11E}"/>
              </a:ext>
            </a:extLst>
          </p:cNvPr>
          <p:cNvSpPr txBox="1"/>
          <p:nvPr/>
        </p:nvSpPr>
        <p:spPr>
          <a:xfrm>
            <a:off x="691414" y="3608956"/>
            <a:ext cx="10751041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E83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use whether or not homoscedasticity exists</a:t>
            </a:r>
          </a:p>
        </p:txBody>
      </p:sp>
    </p:spTree>
    <p:extLst>
      <p:ext uri="{BB962C8B-B14F-4D97-AF65-F5344CB8AC3E}">
        <p14:creationId xmlns:p14="http://schemas.microsoft.com/office/powerpoint/2010/main" val="516490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93" y="1507331"/>
            <a:ext cx="11482465" cy="33147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  <a:latin typeface="Georgia" panose="02040502050405020303" pitchFamily="18" charset="0"/>
              </a:rPr>
              <a:t>Remember:</a:t>
            </a:r>
            <a:br>
              <a:rPr lang="en-US" sz="5400" b="1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br>
              <a:rPr lang="en-US" sz="5400" b="1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r>
              <a:rPr lang="en-US" sz="6600" b="1" dirty="0">
                <a:solidFill>
                  <a:schemeClr val="accent1"/>
                </a:solidFill>
                <a:latin typeface="Georgia" panose="02040502050405020303" pitchFamily="18" charset="0"/>
              </a:rPr>
              <a:t>No model is “correct” but some models are useful</a:t>
            </a:r>
            <a:endParaRPr lang="en-US" sz="5400" b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51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33B6-1060-4ABD-AA69-87A62FBD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Check Out These Resources!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565F-4731-4722-B89C-8879651AF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Blogpost Explaining Bootstrapping vs Permutation Testing: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https://mattkmiecik.com/post-Bootstrapping-and-Permutation-Testing-Shiny-App.html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Outliers vs High Leverage Observations Explained: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https://online.stat.psu.edu/stat462/node/170/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Data Transformations in R &amp; When to Use them: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https://www.datanovia.com/en/lessons/transform-data-to-normal-distribution-in-r/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9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This is one of the most important chapters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838198" y="1843088"/>
            <a:ext cx="1018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regression results validity depend on whether the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model hold or not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D4281-CA58-B147-8617-859915E70F69}"/>
              </a:ext>
            </a:extLst>
          </p:cNvPr>
          <p:cNvSpPr txBox="1"/>
          <p:nvPr/>
        </p:nvSpPr>
        <p:spPr>
          <a:xfrm>
            <a:off x="838198" y="3203553"/>
            <a:ext cx="8512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Violations usually occur because of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 Cases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A78ACF-1B8D-E542-A0D8-2A999B111122}"/>
              </a:ext>
            </a:extLst>
          </p:cNvPr>
          <p:cNvCxnSpPr>
            <a:cxnSpLocks/>
          </p:cNvCxnSpPr>
          <p:nvPr/>
        </p:nvCxnSpPr>
        <p:spPr>
          <a:xfrm flipH="1">
            <a:off x="4073810" y="3788328"/>
            <a:ext cx="3121572" cy="125033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E6C191-A365-3548-B836-8371E9E5FC5D}"/>
              </a:ext>
            </a:extLst>
          </p:cNvPr>
          <p:cNvSpPr txBox="1"/>
          <p:nvPr/>
        </p:nvSpPr>
        <p:spPr>
          <a:xfrm>
            <a:off x="2453114" y="5038659"/>
            <a:ext cx="252485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Leverage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9694E4-C789-D24D-B96E-829E7C0F2A24}"/>
              </a:ext>
            </a:extLst>
          </p:cNvPr>
          <p:cNvCxnSpPr>
            <a:cxnSpLocks/>
          </p:cNvCxnSpPr>
          <p:nvPr/>
        </p:nvCxnSpPr>
        <p:spPr>
          <a:xfrm flipH="1">
            <a:off x="6974666" y="3846786"/>
            <a:ext cx="372065" cy="203690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1F9C19-EF02-9448-8EED-3B0974D77F57}"/>
              </a:ext>
            </a:extLst>
          </p:cNvPr>
          <p:cNvCxnSpPr>
            <a:cxnSpLocks/>
          </p:cNvCxnSpPr>
          <p:nvPr/>
        </p:nvCxnSpPr>
        <p:spPr>
          <a:xfrm>
            <a:off x="7598980" y="3788328"/>
            <a:ext cx="1986454" cy="156393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040983-1961-A14E-8D9D-8C73F814C9F9}"/>
              </a:ext>
            </a:extLst>
          </p:cNvPr>
          <p:cNvSpPr txBox="1"/>
          <p:nvPr/>
        </p:nvSpPr>
        <p:spPr>
          <a:xfrm>
            <a:off x="5758618" y="5883691"/>
            <a:ext cx="246574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Distance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16999B-63D0-F14F-B171-B860ACCB12C1}"/>
              </a:ext>
            </a:extLst>
          </p:cNvPr>
          <p:cNvSpPr txBox="1"/>
          <p:nvPr/>
        </p:nvSpPr>
        <p:spPr>
          <a:xfrm>
            <a:off x="8760371" y="5352266"/>
            <a:ext cx="258994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Influence</a:t>
            </a:r>
          </a:p>
        </p:txBody>
      </p:sp>
    </p:spTree>
    <p:extLst>
      <p:ext uri="{BB962C8B-B14F-4D97-AF65-F5344CB8AC3E}">
        <p14:creationId xmlns:p14="http://schemas.microsoft.com/office/powerpoint/2010/main" val="3479785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41EF6D-D48B-7945-97E3-C0E088455771}"/>
              </a:ext>
            </a:extLst>
          </p:cNvPr>
          <p:cNvSpPr txBox="1"/>
          <p:nvPr/>
        </p:nvSpPr>
        <p:spPr>
          <a:xfrm rot="16200000">
            <a:off x="-885824" y="2908099"/>
            <a:ext cx="475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D4C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Assumptions…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5E77B-547A-7E49-A2A1-7941959C0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87" y="-26136"/>
            <a:ext cx="9178847" cy="68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5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19F31-9D05-DA45-A0A5-3C01E1371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92" y="0"/>
            <a:ext cx="11939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5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Leverage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838198" y="1181053"/>
            <a:ext cx="10181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atypicalness of a case’s pattern of values on the regressors in the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D4281-CA58-B147-8617-859915E70F69}"/>
              </a:ext>
            </a:extLst>
          </p:cNvPr>
          <p:cNvSpPr txBox="1"/>
          <p:nvPr/>
        </p:nvSpPr>
        <p:spPr>
          <a:xfrm>
            <a:off x="838198" y="2064399"/>
            <a:ext cx="9719327" cy="1924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874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point with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leverage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874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 be: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55-year-old pregnant female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high-income individual receiving welfare assistance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3241C-44C4-1045-A416-285795C835EB}"/>
              </a:ext>
            </a:extLst>
          </p:cNvPr>
          <p:cNvSpPr txBox="1"/>
          <p:nvPr/>
        </p:nvSpPr>
        <p:spPr>
          <a:xfrm>
            <a:off x="1281600" y="3026521"/>
            <a:ext cx="734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74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 general population, is being 55 strange by itself? What about pregnant?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84219-05D2-FA43-88A3-3368289B56D1}"/>
              </a:ext>
            </a:extLst>
          </p:cNvPr>
          <p:cNvSpPr txBox="1"/>
          <p:nvPr/>
        </p:nvSpPr>
        <p:spPr>
          <a:xfrm>
            <a:off x="1281600" y="3915707"/>
            <a:ext cx="1021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74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 general population, is having a high-income strange by itself? What about being on welfare assistance?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EFAEF-A9C2-1542-9321-6E931B36B1CF}"/>
              </a:ext>
            </a:extLst>
          </p:cNvPr>
          <p:cNvSpPr txBox="1"/>
          <p:nvPr/>
        </p:nvSpPr>
        <p:spPr>
          <a:xfrm>
            <a:off x="1228107" y="4508498"/>
            <a:ext cx="940167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8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must consider the combination of the variables to know if it has high leverage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5290FB-CB6E-6A43-A813-644AD0CE0B8B}"/>
                  </a:ext>
                </a:extLst>
              </p:cNvPr>
              <p:cNvSpPr txBox="1"/>
              <p:nvPr/>
            </p:nvSpPr>
            <p:spPr>
              <a:xfrm>
                <a:off x="1961398" y="5745933"/>
                <a:ext cx="31577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588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8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5290FB-CB6E-6A43-A813-644AD0CE0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398" y="5745933"/>
                <a:ext cx="3157724" cy="584775"/>
              </a:xfrm>
              <a:prstGeom prst="rect">
                <a:avLst/>
              </a:prstGeom>
              <a:blipFill>
                <a:blip r:embed="rId3"/>
                <a:stretch>
                  <a:fillRect l="-4400" t="-10638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918958-81D9-5749-8415-B115D27A0C61}"/>
              </a:ext>
            </a:extLst>
          </p:cNvPr>
          <p:cNvCxnSpPr>
            <a:cxnSpLocks/>
          </p:cNvCxnSpPr>
          <p:nvPr/>
        </p:nvCxnSpPr>
        <p:spPr>
          <a:xfrm>
            <a:off x="5450400" y="6038320"/>
            <a:ext cx="900000" cy="7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CBA956A-96C1-4742-A1F2-02C7BBCB1D0E}"/>
              </a:ext>
            </a:extLst>
          </p:cNvPr>
          <p:cNvSpPr txBox="1"/>
          <p:nvPr/>
        </p:nvSpPr>
        <p:spPr>
          <a:xfrm>
            <a:off x="6852081" y="5784385"/>
            <a:ext cx="2941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“case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value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41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9" grpId="0" animBg="1"/>
      <p:bldP spid="10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238556-9D9D-B64C-8776-058F3718A838}"/>
                  </a:ext>
                </a:extLst>
              </p:cNvPr>
              <p:cNvSpPr txBox="1"/>
              <p:nvPr/>
            </p:nvSpPr>
            <p:spPr>
              <a:xfrm>
                <a:off x="838199" y="1197195"/>
                <a:ext cx="10181493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588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How far case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88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588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588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value deviates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45885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45885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8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238556-9D9D-B64C-8776-058F3718A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197195"/>
                <a:ext cx="10181493" cy="376770"/>
              </a:xfrm>
              <a:prstGeom prst="rect">
                <a:avLst/>
              </a:prstGeom>
              <a:blipFill>
                <a:blip r:embed="rId3"/>
                <a:stretch>
                  <a:fillRect l="-498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3D4281-CA58-B147-8617-859915E70F69}"/>
                  </a:ext>
                </a:extLst>
              </p:cNvPr>
              <p:cNvSpPr txBox="1"/>
              <p:nvPr/>
            </p:nvSpPr>
            <p:spPr>
              <a:xfrm>
                <a:off x="838199" y="2021524"/>
                <a:ext cx="4547401" cy="1215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588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Often measured with 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D5C5C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residual: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D5C5C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D5C5C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D5C5C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5C5C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D5C5C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D5C5C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D5C5C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5C5C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acc>
                      <m:accPr>
                        <m:chr m:val="̂"/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D5C5C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D5C5C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D5C5C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D5C5C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D5C5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3D4281-CA58-B147-8617-859915E70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021524"/>
                <a:ext cx="4547401" cy="1215397"/>
              </a:xfrm>
              <a:prstGeom prst="rect">
                <a:avLst/>
              </a:prstGeom>
              <a:blipFill>
                <a:blip r:embed="rId4"/>
                <a:stretch>
                  <a:fillRect l="-3900" t="-7216" b="-1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28E3AB-0C37-554B-AEA1-39A4BC84C48C}"/>
                  </a:ext>
                </a:extLst>
              </p:cNvPr>
              <p:cNvSpPr txBox="1"/>
              <p:nvPr/>
            </p:nvSpPr>
            <p:spPr>
              <a:xfrm>
                <a:off x="838199" y="3236921"/>
                <a:ext cx="5199500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588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But an outlier pulls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45885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45885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45885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588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 we can adjust it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458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588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28E3AB-0C37-554B-AEA1-39A4BC84C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236921"/>
                <a:ext cx="5199500" cy="376770"/>
              </a:xfrm>
              <a:prstGeom prst="rect">
                <a:avLst/>
              </a:prstGeom>
              <a:blipFill>
                <a:blip r:embed="rId5"/>
                <a:stretch>
                  <a:fillRect l="-976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C266AE-6A2D-1243-957E-80C461F591A7}"/>
                  </a:ext>
                </a:extLst>
              </p:cNvPr>
              <p:cNvSpPr/>
              <p:nvPr/>
            </p:nvSpPr>
            <p:spPr>
              <a:xfrm>
                <a:off x="2482143" y="3684480"/>
                <a:ext cx="1259512" cy="683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458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45885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45885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45885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45885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45885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(1 −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45885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45885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45885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45885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588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C266AE-6A2D-1243-957E-80C461F591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143" y="3684480"/>
                <a:ext cx="1259512" cy="683007"/>
              </a:xfrm>
              <a:prstGeom prst="rect">
                <a:avLst/>
              </a:prstGeom>
              <a:blipFill>
                <a:blip r:embed="rId6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2B8D2C0-DC16-A143-BA4F-AB18D18D4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524" y="610438"/>
            <a:ext cx="5380182" cy="5380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DA300-3B80-E845-A244-96BFAE3F2D1B}"/>
                  </a:ext>
                </a:extLst>
              </p:cNvPr>
              <p:cNvSpPr txBox="1"/>
              <p:nvPr/>
            </p:nvSpPr>
            <p:spPr>
              <a:xfrm>
                <a:off x="838199" y="4899877"/>
                <a:ext cx="51995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Turns out with mathemagic, we can see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equal to proportion by which case I lowers its own residual by pulling the regression surface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DA300-3B80-E845-A244-96BFAE3F2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899877"/>
                <a:ext cx="5199500" cy="1015663"/>
              </a:xfrm>
              <a:prstGeom prst="rect">
                <a:avLst/>
              </a:prstGeom>
              <a:blipFill>
                <a:blip r:embed="rId8"/>
                <a:stretch>
                  <a:fillRect l="-1220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08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Influence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838199" y="1177957"/>
            <a:ext cx="1018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extent to which its inclusion changes the regression solution or some aspect of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D4281-CA58-B147-8617-859915E70F69}"/>
              </a:ext>
            </a:extLst>
          </p:cNvPr>
          <p:cNvSpPr txBox="1"/>
          <p:nvPr/>
        </p:nvSpPr>
        <p:spPr>
          <a:xfrm>
            <a:off x="838199" y="2301663"/>
            <a:ext cx="554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extreme point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B, 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changes the solution the most?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D5C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BE9588-4311-D040-A67B-3D0F25E4C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2" b="13805"/>
          <a:stretch/>
        </p:blipFill>
        <p:spPr>
          <a:xfrm>
            <a:off x="6788490" y="1679373"/>
            <a:ext cx="5124845" cy="481685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0E975E9-744A-E140-BD0F-5302F8A7A65D}"/>
              </a:ext>
            </a:extLst>
          </p:cNvPr>
          <p:cNvSpPr/>
          <p:nvPr/>
        </p:nvSpPr>
        <p:spPr>
          <a:xfrm>
            <a:off x="8776800" y="1740571"/>
            <a:ext cx="518400" cy="633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A5F9C7-DF89-1741-B902-212055F2E52A}"/>
              </a:ext>
            </a:extLst>
          </p:cNvPr>
          <p:cNvCxnSpPr/>
          <p:nvPr/>
        </p:nvCxnSpPr>
        <p:spPr>
          <a:xfrm>
            <a:off x="7423200" y="4276800"/>
            <a:ext cx="4490135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F82FA5A-EA65-C143-B63A-E0AF20F4F6D0}"/>
              </a:ext>
            </a:extLst>
          </p:cNvPr>
          <p:cNvSpPr/>
          <p:nvPr/>
        </p:nvSpPr>
        <p:spPr>
          <a:xfrm>
            <a:off x="10945200" y="2301663"/>
            <a:ext cx="518400" cy="42480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EC171-92C1-4845-894D-2E67B79A0506}"/>
              </a:ext>
            </a:extLst>
          </p:cNvPr>
          <p:cNvCxnSpPr>
            <a:cxnSpLocks/>
          </p:cNvCxnSpPr>
          <p:nvPr/>
        </p:nvCxnSpPr>
        <p:spPr>
          <a:xfrm flipV="1">
            <a:off x="7423200" y="3837600"/>
            <a:ext cx="4490135" cy="727200"/>
          </a:xfrm>
          <a:prstGeom prst="line">
            <a:avLst/>
          </a:prstGeom>
          <a:ln w="381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4F3AE6FD-51C4-9346-9604-F65CC60DACD8}"/>
              </a:ext>
            </a:extLst>
          </p:cNvPr>
          <p:cNvSpPr/>
          <p:nvPr/>
        </p:nvSpPr>
        <p:spPr>
          <a:xfrm>
            <a:off x="11204400" y="4189892"/>
            <a:ext cx="518400" cy="554142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F9F915-3644-7B44-869F-72011A498404}"/>
              </a:ext>
            </a:extLst>
          </p:cNvPr>
          <p:cNvCxnSpPr>
            <a:cxnSpLocks/>
          </p:cNvCxnSpPr>
          <p:nvPr/>
        </p:nvCxnSpPr>
        <p:spPr>
          <a:xfrm>
            <a:off x="7423200" y="4341600"/>
            <a:ext cx="4490135" cy="0"/>
          </a:xfrm>
          <a:prstGeom prst="line">
            <a:avLst/>
          </a:prstGeom>
          <a:ln w="38100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34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227CE0-53DA-D242-AE30-40161403F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Marker size="100"/>
                    </a14:imgEffect>
                  </a14:imgLayer>
                </a14:imgProps>
              </a:ext>
            </a:extLst>
          </a:blip>
          <a:srcRect t="2942" b="13805"/>
          <a:stretch/>
        </p:blipFill>
        <p:spPr>
          <a:xfrm>
            <a:off x="6788490" y="1679373"/>
            <a:ext cx="5124845" cy="48168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014878-B4CA-D54C-8907-BC9F558C3763}"/>
              </a:ext>
            </a:extLst>
          </p:cNvPr>
          <p:cNvSpPr/>
          <p:nvPr/>
        </p:nvSpPr>
        <p:spPr>
          <a:xfrm>
            <a:off x="6782400" y="1670400"/>
            <a:ext cx="5148000" cy="48528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Influence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838199" y="1177957"/>
            <a:ext cx="1018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extent to which its inclusion changes the regression solution or some aspect of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D4281-CA58-B147-8617-859915E70F69}"/>
              </a:ext>
            </a:extLst>
          </p:cNvPr>
          <p:cNvSpPr txBox="1"/>
          <p:nvPr/>
        </p:nvSpPr>
        <p:spPr>
          <a:xfrm>
            <a:off x="838199" y="2301663"/>
            <a:ext cx="554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extreme point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B, 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5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changes the solution the most?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D5C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3C1832-DF5B-BD4E-BD4E-7A13B223BD65}"/>
              </a:ext>
            </a:extLst>
          </p:cNvPr>
          <p:cNvSpPr txBox="1"/>
          <p:nvPr/>
        </p:nvSpPr>
        <p:spPr>
          <a:xfrm>
            <a:off x="838199" y="3951225"/>
            <a:ext cx="537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 with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83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Cook’s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F059FB-B20C-F94F-B3C8-BF34601DBBEF}"/>
                  </a:ext>
                </a:extLst>
              </p:cNvPr>
              <p:cNvSpPr txBox="1"/>
              <p:nvPr/>
            </p:nvSpPr>
            <p:spPr>
              <a:xfrm>
                <a:off x="1416850" y="5005844"/>
                <a:ext cx="4218271" cy="1118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E8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𝐶𝑜𝑜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E83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E83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E83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E8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E83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E834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E834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E834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E834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C30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C30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C30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C30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874A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E83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×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A807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A807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A807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A807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𝑟𝑒𝑠𝑖𝑑𝑢𝑎𝑙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E83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F059FB-B20C-F94F-B3C8-BF34601DB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850" y="5005844"/>
                <a:ext cx="4218271" cy="1118768"/>
              </a:xfrm>
              <a:prstGeom prst="rect">
                <a:avLst/>
              </a:prstGeom>
              <a:blipFill>
                <a:blip r:embed="rId4"/>
                <a:stretch>
                  <a:fillRect l="-1802" t="-69663" b="-58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428BC7F-547B-0645-B8B1-A939D828B937}"/>
              </a:ext>
            </a:extLst>
          </p:cNvPr>
          <p:cNvSpPr txBox="1"/>
          <p:nvPr/>
        </p:nvSpPr>
        <p:spPr>
          <a:xfrm>
            <a:off x="5162400" y="4651708"/>
            <a:ext cx="437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change in the value of case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residual when case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deleted from the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7CB8F-6830-C04B-A5AD-CD748A4653AB}"/>
              </a:ext>
            </a:extLst>
          </p:cNvPr>
          <p:cNvSpPr txBox="1"/>
          <p:nvPr/>
        </p:nvSpPr>
        <p:spPr>
          <a:xfrm>
            <a:off x="1274400" y="6225124"/>
            <a:ext cx="218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74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regressors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06088-4E5D-5544-87EE-90A7AE99BDE3}"/>
              </a:ext>
            </a:extLst>
          </p:cNvPr>
          <p:cNvSpPr txBox="1"/>
          <p:nvPr/>
        </p:nvSpPr>
        <p:spPr>
          <a:xfrm>
            <a:off x="4802400" y="6294082"/>
            <a:ext cx="342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8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error variance from the model</a:t>
            </a:r>
          </a:p>
        </p:txBody>
      </p:sp>
    </p:spTree>
    <p:extLst>
      <p:ext uri="{BB962C8B-B14F-4D97-AF65-F5344CB8AC3E}">
        <p14:creationId xmlns:p14="http://schemas.microsoft.com/office/powerpoint/2010/main" val="404018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Approaching Diagnostics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0E2BF-577B-4642-BB67-48A1E7BDF799}"/>
              </a:ext>
            </a:extLst>
          </p:cNvPr>
          <p:cNvSpPr txBox="1"/>
          <p:nvPr/>
        </p:nvSpPr>
        <p:spPr>
          <a:xfrm>
            <a:off x="838199" y="1304165"/>
            <a:ext cx="713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 statistics are estimates of different features of the observations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24513-8B92-9041-B9CB-6E2327DC3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6" b="16108"/>
          <a:stretch/>
        </p:blipFill>
        <p:spPr>
          <a:xfrm>
            <a:off x="838199" y="2211871"/>
            <a:ext cx="10514400" cy="3290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C3017C-CFC3-E345-9C31-D54FFE699B9D}"/>
              </a:ext>
            </a:extLst>
          </p:cNvPr>
          <p:cNvSpPr/>
          <p:nvPr/>
        </p:nvSpPr>
        <p:spPr>
          <a:xfrm>
            <a:off x="2988000" y="2211872"/>
            <a:ext cx="8364599" cy="3290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8F9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Anything look weird in this data? Any extreme values?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3E7A2E-8FA1-8541-ACBD-C771C67E2C63}"/>
              </a:ext>
            </a:extLst>
          </p:cNvPr>
          <p:cNvSpPr txBox="1"/>
          <p:nvPr/>
        </p:nvSpPr>
        <p:spPr>
          <a:xfrm>
            <a:off x="3969903" y="4773600"/>
            <a:ext cx="640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1C3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Eye-balling a data set (especially larger ones) is not very productive</a:t>
            </a:r>
          </a:p>
        </p:txBody>
      </p:sp>
    </p:spTree>
    <p:extLst>
      <p:ext uri="{BB962C8B-B14F-4D97-AF65-F5344CB8AC3E}">
        <p14:creationId xmlns:p14="http://schemas.microsoft.com/office/powerpoint/2010/main" val="42697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Approaching Diagnostics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0E2BF-577B-4642-BB67-48A1E7BDF799}"/>
              </a:ext>
            </a:extLst>
          </p:cNvPr>
          <p:cNvSpPr txBox="1"/>
          <p:nvPr/>
        </p:nvSpPr>
        <p:spPr>
          <a:xfrm>
            <a:off x="838199" y="1304165"/>
            <a:ext cx="713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58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 statistics are estimates of different features of the observations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24513-8B92-9041-B9CB-6E2327DC3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6" b="16108"/>
          <a:stretch/>
        </p:blipFill>
        <p:spPr>
          <a:xfrm>
            <a:off x="838199" y="2211871"/>
            <a:ext cx="10514400" cy="3290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C3017C-CFC3-E345-9C31-D54FFE699B9D}"/>
              </a:ext>
            </a:extLst>
          </p:cNvPr>
          <p:cNvSpPr/>
          <p:nvPr/>
        </p:nvSpPr>
        <p:spPr>
          <a:xfrm>
            <a:off x="5097600" y="2211872"/>
            <a:ext cx="6254999" cy="3290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8F9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Instead, let’s use the diagnostics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8F9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8F9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has a high distance?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C0618-F7FF-0546-82CB-74123830345D}"/>
              </a:ext>
            </a:extLst>
          </p:cNvPr>
          <p:cNvSpPr txBox="1"/>
          <p:nvPr/>
        </p:nvSpPr>
        <p:spPr>
          <a:xfrm>
            <a:off x="2577600" y="1948913"/>
            <a:ext cx="164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8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regular residual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8A695E-36EA-EB4B-B0E4-66FD93FAC665}"/>
                  </a:ext>
                </a:extLst>
              </p:cNvPr>
              <p:cNvSpPr txBox="1"/>
              <p:nvPr/>
            </p:nvSpPr>
            <p:spPr>
              <a:xfrm>
                <a:off x="3962220" y="5580563"/>
                <a:ext cx="3933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D5C5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residual with this case removed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D5C5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D5C5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D5C5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D5C5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8A695E-36EA-EB4B-B0E4-66FD93FAC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220" y="5580563"/>
                <a:ext cx="3933449" cy="369332"/>
              </a:xfrm>
              <a:prstGeom prst="rect">
                <a:avLst/>
              </a:prstGeom>
              <a:blipFill>
                <a:blip r:embed="rId4"/>
                <a:stretch>
                  <a:fillRect l="-1290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2CD8CA-159D-B14B-BE99-010CFDDC2DDB}"/>
              </a:ext>
            </a:extLst>
          </p:cNvPr>
          <p:cNvCxnSpPr/>
          <p:nvPr/>
        </p:nvCxnSpPr>
        <p:spPr>
          <a:xfrm flipH="1" flipV="1">
            <a:off x="4910400" y="5317606"/>
            <a:ext cx="93600" cy="26239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9063A2-66E7-CC45-A671-8718C2B8C079}"/>
              </a:ext>
            </a:extLst>
          </p:cNvPr>
          <p:cNvCxnSpPr>
            <a:cxnSpLocks/>
          </p:cNvCxnSpPr>
          <p:nvPr/>
        </p:nvCxnSpPr>
        <p:spPr>
          <a:xfrm>
            <a:off x="3801600" y="2286058"/>
            <a:ext cx="160620" cy="19794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0614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almon and Others">
      <a:dk1>
        <a:srgbClr val="145885"/>
      </a:dk1>
      <a:lt1>
        <a:srgbClr val="F8F9F9"/>
      </a:lt1>
      <a:dk2>
        <a:srgbClr val="065E9A"/>
      </a:dk2>
      <a:lt2>
        <a:srgbClr val="EAECEE"/>
      </a:lt2>
      <a:accent1>
        <a:srgbClr val="2874A6"/>
      </a:accent1>
      <a:accent2>
        <a:srgbClr val="FFA079"/>
      </a:accent2>
      <a:accent3>
        <a:srgbClr val="1E8349"/>
      </a:accent3>
      <a:accent4>
        <a:srgbClr val="FA8071"/>
      </a:accent4>
      <a:accent5>
        <a:srgbClr val="F1C30F"/>
      </a:accent5>
      <a:accent6>
        <a:srgbClr val="CD5C5C"/>
      </a:accent6>
      <a:hlink>
        <a:srgbClr val="F08080"/>
      </a:hlink>
      <a:folHlink>
        <a:srgbClr val="884E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2214</Words>
  <Application>Microsoft Macintosh PowerPoint</Application>
  <PresentationFormat>Widescreen</PresentationFormat>
  <Paragraphs>342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Apple Color Emoji</vt:lpstr>
      <vt:lpstr>Arial</vt:lpstr>
      <vt:lpstr>Calibri</vt:lpstr>
      <vt:lpstr>Calibri Light</vt:lpstr>
      <vt:lpstr>Cambria Math</vt:lpstr>
      <vt:lpstr>Courier New</vt:lpstr>
      <vt:lpstr>Fira Code</vt:lpstr>
      <vt:lpstr>Georgia</vt:lpstr>
      <vt:lpstr>Tahoma</vt:lpstr>
      <vt:lpstr>1_Office Theme</vt:lpstr>
      <vt:lpstr>2_Office Theme</vt:lpstr>
      <vt:lpstr>Diagnostics</vt:lpstr>
      <vt:lpstr>This is one of the most important topics</vt:lpstr>
      <vt:lpstr>This is one of the most important chapters</vt:lpstr>
      <vt:lpstr>Leverage</vt:lpstr>
      <vt:lpstr>Distance</vt:lpstr>
      <vt:lpstr>Influence</vt:lpstr>
      <vt:lpstr>Influence</vt:lpstr>
      <vt:lpstr>Approaching Diagnostics</vt:lpstr>
      <vt:lpstr>Approaching Diagnostics</vt:lpstr>
      <vt:lpstr>Approaching Diagnostics</vt:lpstr>
      <vt:lpstr>Approaching Diagnostics</vt:lpstr>
      <vt:lpstr>Assumptions</vt:lpstr>
      <vt:lpstr>Assumptions</vt:lpstr>
      <vt:lpstr>Assumptions</vt:lpstr>
      <vt:lpstr>Assumptions</vt:lpstr>
      <vt:lpstr>Assumptions</vt:lpstr>
      <vt:lpstr>Assumptions</vt:lpstr>
      <vt:lpstr>Assumptions</vt:lpstr>
      <vt:lpstr>Dealing with Irregularities</vt:lpstr>
      <vt:lpstr>Let’s Try an Example…</vt:lpstr>
      <vt:lpstr>PowerPoint Presentation</vt:lpstr>
      <vt:lpstr>So what can we do?</vt:lpstr>
      <vt:lpstr>PowerPoint Presentation</vt:lpstr>
      <vt:lpstr>Note…</vt:lpstr>
      <vt:lpstr>Robustification</vt:lpstr>
      <vt:lpstr>Robustification</vt:lpstr>
      <vt:lpstr>Robustification</vt:lpstr>
      <vt:lpstr>Remember:  No model is “correct” but some models are useful</vt:lpstr>
      <vt:lpstr>Check Out These Resources!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Inference and Assumptions</dc:title>
  <dc:creator>Tyson Barrett</dc:creator>
  <cp:lastModifiedBy>Tyson Barrett</cp:lastModifiedBy>
  <cp:revision>19</cp:revision>
  <dcterms:created xsi:type="dcterms:W3CDTF">2020-05-20T19:58:19Z</dcterms:created>
  <dcterms:modified xsi:type="dcterms:W3CDTF">2020-06-16T00:42:13Z</dcterms:modified>
</cp:coreProperties>
</file>